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57" r:id="rId4"/>
    <p:sldId id="258" r:id="rId5"/>
    <p:sldId id="262" r:id="rId6"/>
    <p:sldId id="259" r:id="rId7"/>
    <p:sldId id="260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1"/>
  </p:normalViewPr>
  <p:slideViewPr>
    <p:cSldViewPr snapToGrid="0" snapToObjects="1">
      <p:cViewPr varScale="1">
        <p:scale>
          <a:sx n="272" d="100"/>
          <a:sy n="272" d="100"/>
        </p:scale>
        <p:origin x="82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61C9B-03B4-E741-A963-277AFB6F35DD}" type="datetimeFigureOut">
              <a:rPr lang="en-US" smtClean="0"/>
              <a:t>9/21/21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D17A2E-F872-B648-8A8D-90148FB91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01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7A2E-F872-B648-8A8D-90148FB91D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17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5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63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9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95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9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78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89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41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789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06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5526C-6115-1E46-9525-7FB9415A4730}" type="datetimeFigureOut">
              <a:rPr lang="en-US" smtClean="0"/>
              <a:t>9/21/21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46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RICH Control Manual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September 20, 2021</a:t>
            </a:r>
          </a:p>
        </p:txBody>
      </p:sp>
    </p:spTree>
    <p:extLst>
      <p:ext uri="{BB962C8B-B14F-4D97-AF65-F5344CB8AC3E}">
        <p14:creationId xmlns:p14="http://schemas.microsoft.com/office/powerpoint/2010/main" val="3097462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Nitrogen Interlock</a:t>
            </a:r>
          </a:p>
        </p:txBody>
      </p:sp>
      <p:pic>
        <p:nvPicPr>
          <p:cNvPr id="4" name="Content Placeholder 3" descr="Nitrogen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7" b="-974"/>
          <a:stretch/>
        </p:blipFill>
        <p:spPr>
          <a:xfrm>
            <a:off x="553180" y="1150715"/>
            <a:ext cx="4518484" cy="5494981"/>
          </a:xfrm>
        </p:spPr>
      </p:pic>
      <p:sp>
        <p:nvSpPr>
          <p:cNvPr id="5" name="TextBox 4"/>
          <p:cNvSpPr txBox="1"/>
          <p:nvPr/>
        </p:nvSpPr>
        <p:spPr>
          <a:xfrm>
            <a:off x="5235716" y="3711657"/>
            <a:ext cx="36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the temperature and humidity</a:t>
            </a:r>
          </a:p>
        </p:txBody>
      </p:sp>
    </p:spTree>
    <p:extLst>
      <p:ext uri="{BB962C8B-B14F-4D97-AF65-F5344CB8AC3E}">
        <p14:creationId xmlns:p14="http://schemas.microsoft.com/office/powerpoint/2010/main" val="3086882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54AF3-2494-5E41-9EF1-263341AEB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 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16DA1-11B9-4840-AADA-970B0731E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RICH Recovery has to be done EVERY day during day shift</a:t>
            </a:r>
          </a:p>
          <a:p>
            <a:r>
              <a:rPr lang="en-US" dirty="0"/>
              <a:t>In case several tiles are absent do RICH Recovery as well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D0BECA-8361-0E4B-872E-96396BC43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30" y="54515"/>
            <a:ext cx="9144000" cy="68034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43769D-F778-A740-8D93-F1A10E175E4D}"/>
              </a:ext>
            </a:extLst>
          </p:cNvPr>
          <p:cNvSpPr txBox="1"/>
          <p:nvPr/>
        </p:nvSpPr>
        <p:spPr>
          <a:xfrm>
            <a:off x="590843" y="216341"/>
            <a:ext cx="2429021" cy="1477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Do RICH RECOVERY every day shift and in case of missing tiles in the temperature or scaler plots</a:t>
            </a:r>
          </a:p>
        </p:txBody>
      </p:sp>
    </p:spTree>
    <p:extLst>
      <p:ext uri="{BB962C8B-B14F-4D97-AF65-F5344CB8AC3E}">
        <p14:creationId xmlns:p14="http://schemas.microsoft.com/office/powerpoint/2010/main" val="793437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lascs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92" r="-8868"/>
          <a:stretch/>
        </p:blipFill>
        <p:spPr>
          <a:xfrm>
            <a:off x="374864" y="605595"/>
            <a:ext cx="1246996" cy="5588874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03656" y="630906"/>
            <a:ext cx="2664115" cy="4525963"/>
          </a:xfrm>
        </p:spPr>
        <p:txBody>
          <a:bodyPr/>
          <a:lstStyle/>
          <a:p>
            <a:r>
              <a:rPr lang="en-US" dirty="0"/>
              <a:t>Press RICH on </a:t>
            </a:r>
            <a:r>
              <a:rPr lang="en-US" dirty="0" err="1"/>
              <a:t>clascss</a:t>
            </a:r>
            <a:r>
              <a:rPr lang="en-US" dirty="0"/>
              <a:t> menu</a:t>
            </a:r>
          </a:p>
          <a:p>
            <a:r>
              <a:rPr lang="en-US" dirty="0"/>
              <a:t>Chose RICH Overview</a:t>
            </a:r>
          </a:p>
        </p:txBody>
      </p:sp>
      <p:pic>
        <p:nvPicPr>
          <p:cNvPr id="6" name="Picture 5" descr="RICH control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514" y="605595"/>
            <a:ext cx="1570986" cy="569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428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739809" y="1537372"/>
            <a:ext cx="2664115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i="1" dirty="0">
                <a:solidFill>
                  <a:srgbClr val="FF0000"/>
                </a:solidFill>
              </a:rPr>
              <a:t>Voltage</a:t>
            </a:r>
            <a:r>
              <a:rPr lang="en-US" sz="2000" dirty="0"/>
              <a:t>           control RICH HV and LV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Temperature Map</a:t>
            </a:r>
            <a:r>
              <a:rPr lang="en-US" sz="2000" dirty="0"/>
              <a:t>                        </a:t>
            </a:r>
          </a:p>
          <a:p>
            <a:pPr marL="0" indent="0">
              <a:buNone/>
            </a:pPr>
            <a:r>
              <a:rPr lang="en-US" sz="2000" dirty="0"/>
              <a:t>Shows the temperature of the RICH electronic boards</a:t>
            </a:r>
          </a:p>
          <a:p>
            <a:r>
              <a:rPr lang="en-US" sz="2000" b="1" i="1" dirty="0" err="1">
                <a:solidFill>
                  <a:srgbClr val="FF0000"/>
                </a:solidFill>
              </a:rPr>
              <a:t>Scaler</a:t>
            </a:r>
            <a:r>
              <a:rPr lang="en-US" sz="2000" b="1" i="1" dirty="0">
                <a:solidFill>
                  <a:srgbClr val="FF0000"/>
                </a:solidFill>
              </a:rPr>
              <a:t> Map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Presents the rate of the MAPMT pixels 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Hard Interlock</a:t>
            </a:r>
          </a:p>
          <a:p>
            <a:pPr marL="0" indent="0">
              <a:buNone/>
            </a:pPr>
            <a:r>
              <a:rPr lang="en-US" sz="2000" dirty="0"/>
              <a:t>Control the RICH interlock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Soft Interlock</a:t>
            </a:r>
          </a:p>
          <a:p>
            <a:pPr marL="0" indent="0">
              <a:buNone/>
            </a:pPr>
            <a:r>
              <a:rPr lang="en-US" sz="2000" dirty="0"/>
              <a:t>Control the max temperature of the RICH </a:t>
            </a:r>
            <a:r>
              <a:rPr lang="en-US" sz="2000" dirty="0" err="1"/>
              <a:t>electroinics</a:t>
            </a:r>
            <a:endParaRPr lang="en-US" sz="2000" dirty="0"/>
          </a:p>
        </p:txBody>
      </p:sp>
      <p:pic>
        <p:nvPicPr>
          <p:cNvPr id="7" name="Content Placeholder 6" descr="RICH Overview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784" r="-1325"/>
          <a:stretch/>
        </p:blipFill>
        <p:spPr>
          <a:xfrm>
            <a:off x="-2013841" y="1518622"/>
            <a:ext cx="5987376" cy="4525963"/>
          </a:xfr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RICH Overview</a:t>
            </a:r>
          </a:p>
        </p:txBody>
      </p:sp>
    </p:spTree>
    <p:extLst>
      <p:ext uri="{BB962C8B-B14F-4D97-AF65-F5344CB8AC3E}">
        <p14:creationId xmlns:p14="http://schemas.microsoft.com/office/powerpoint/2010/main" val="2333903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Interlock</a:t>
            </a:r>
          </a:p>
        </p:txBody>
      </p:sp>
      <p:pic>
        <p:nvPicPr>
          <p:cNvPr id="4" name="Content Placeholder 3" descr="RICH soft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42" r="10766"/>
          <a:stretch/>
        </p:blipFill>
        <p:spPr>
          <a:xfrm>
            <a:off x="241530" y="1600200"/>
            <a:ext cx="3331208" cy="4525963"/>
          </a:xfrm>
        </p:spPr>
      </p:pic>
      <p:sp>
        <p:nvSpPr>
          <p:cNvPr id="5" name="TextBox 4"/>
          <p:cNvSpPr txBox="1"/>
          <p:nvPr/>
        </p:nvSpPr>
        <p:spPr>
          <a:xfrm>
            <a:off x="5210765" y="1729728"/>
            <a:ext cx="2907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Max temperature has to be less than 75 C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Reset the interlock if necessary</a:t>
            </a:r>
          </a:p>
        </p:txBody>
      </p:sp>
    </p:spTree>
    <p:extLst>
      <p:ext uri="{BB962C8B-B14F-4D97-AF65-F5344CB8AC3E}">
        <p14:creationId xmlns:p14="http://schemas.microsoft.com/office/powerpoint/2010/main" val="1522844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Map</a:t>
            </a:r>
          </a:p>
        </p:txBody>
      </p:sp>
      <p:pic>
        <p:nvPicPr>
          <p:cNvPr id="4" name="Picture 3" descr="RICH temp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8" y="1262383"/>
            <a:ext cx="5291431" cy="53813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19133" y="2119276"/>
            <a:ext cx="303159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Max temperature has</a:t>
            </a:r>
          </a:p>
          <a:p>
            <a:r>
              <a:rPr lang="en-US" dirty="0"/>
              <a:t> to be less than 75 C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Soft interlock </a:t>
            </a:r>
            <a:r>
              <a:rPr lang="en-US" dirty="0" err="1"/>
              <a:t>switchs</a:t>
            </a:r>
            <a:r>
              <a:rPr lang="en-US" dirty="0"/>
              <a:t> off</a:t>
            </a:r>
          </a:p>
          <a:p>
            <a:r>
              <a:rPr lang="en-US" dirty="0"/>
              <a:t>The RICH HV and LV if t&gt;75C</a:t>
            </a:r>
            <a:r>
              <a:rPr lang="en-US" baseline="30000" dirty="0"/>
              <a:t>0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All tiles have to be present!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301138" y="2508692"/>
            <a:ext cx="4931858" cy="21503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398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 scalers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92754" y="1994488"/>
            <a:ext cx="283923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The plot presents the</a:t>
            </a:r>
          </a:p>
          <a:p>
            <a:r>
              <a:rPr lang="en-US" dirty="0"/>
              <a:t> average rate of the MAPMT</a:t>
            </a:r>
          </a:p>
          <a:p>
            <a:r>
              <a:rPr lang="en-US" dirty="0"/>
              <a:t> pixels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ALL MAPMTs have to</a:t>
            </a:r>
          </a:p>
          <a:p>
            <a:r>
              <a:rPr lang="en-US" dirty="0"/>
              <a:t> be present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645E8-2D91-B14D-8A39-E2D33C626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59" y="2114844"/>
            <a:ext cx="3997994" cy="447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49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 Interlock</a:t>
            </a:r>
          </a:p>
        </p:txBody>
      </p:sp>
      <p:pic>
        <p:nvPicPr>
          <p:cNvPr id="4" name="Content Placeholder 3" descr="RICH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44" b="-1064"/>
          <a:stretch/>
        </p:blipFill>
        <p:spPr>
          <a:xfrm>
            <a:off x="457200" y="1234967"/>
            <a:ext cx="6574727" cy="5527593"/>
          </a:xfrm>
        </p:spPr>
      </p:pic>
      <p:sp>
        <p:nvSpPr>
          <p:cNvPr id="5" name="TextBox 4"/>
          <p:cNvSpPr txBox="1"/>
          <p:nvPr/>
        </p:nvSpPr>
        <p:spPr>
          <a:xfrm>
            <a:off x="7215267" y="1908787"/>
            <a:ext cx="203132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Hard Interlock</a:t>
            </a:r>
          </a:p>
          <a:p>
            <a:r>
              <a:rPr lang="en-US" dirty="0"/>
              <a:t> controls the </a:t>
            </a:r>
          </a:p>
          <a:p>
            <a:r>
              <a:rPr lang="en-US" dirty="0"/>
              <a:t>temperature</a:t>
            </a:r>
          </a:p>
          <a:p>
            <a:r>
              <a:rPr lang="en-US" dirty="0"/>
              <a:t> and humidity</a:t>
            </a:r>
          </a:p>
          <a:p>
            <a:r>
              <a:rPr lang="en-US" dirty="0"/>
              <a:t> inside the</a:t>
            </a:r>
          </a:p>
          <a:p>
            <a:r>
              <a:rPr lang="en-US" dirty="0"/>
              <a:t> RICH detector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Press this button</a:t>
            </a:r>
          </a:p>
          <a:p>
            <a:r>
              <a:rPr lang="en-US" dirty="0"/>
              <a:t>to  view the</a:t>
            </a:r>
          </a:p>
          <a:p>
            <a:r>
              <a:rPr lang="en-US" dirty="0"/>
              <a:t> Electronic</a:t>
            </a:r>
          </a:p>
          <a:p>
            <a:r>
              <a:rPr lang="en-US" dirty="0"/>
              <a:t> panel Interlock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Press this button</a:t>
            </a:r>
          </a:p>
          <a:p>
            <a:r>
              <a:rPr lang="en-US" dirty="0"/>
              <a:t>to  view the</a:t>
            </a:r>
          </a:p>
          <a:p>
            <a:r>
              <a:rPr lang="en-US" dirty="0"/>
              <a:t> Nitrogen volume</a:t>
            </a:r>
          </a:p>
          <a:p>
            <a:r>
              <a:rPr lang="en-US" dirty="0"/>
              <a:t> Interlock</a:t>
            </a:r>
          </a:p>
          <a:p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5734357" y="3724083"/>
            <a:ext cx="148091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5551017" y="4916101"/>
            <a:ext cx="1741588" cy="11106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618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Electronic Panel Interlock</a:t>
            </a:r>
          </a:p>
        </p:txBody>
      </p:sp>
      <p:pic>
        <p:nvPicPr>
          <p:cNvPr id="4" name="Content Placeholder 3" descr="Electronic panel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83" b="-1100"/>
          <a:stretch/>
        </p:blipFill>
        <p:spPr>
          <a:xfrm>
            <a:off x="457200" y="1265760"/>
            <a:ext cx="4877319" cy="5374402"/>
          </a:xfrm>
        </p:spPr>
      </p:pic>
      <p:sp>
        <p:nvSpPr>
          <p:cNvPr id="5" name="TextBox 4"/>
          <p:cNvSpPr txBox="1"/>
          <p:nvPr/>
        </p:nvSpPr>
        <p:spPr>
          <a:xfrm>
            <a:off x="5422706" y="3342325"/>
            <a:ext cx="36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the temperature and humidity</a:t>
            </a:r>
          </a:p>
        </p:txBody>
      </p:sp>
    </p:spTree>
    <p:extLst>
      <p:ext uri="{BB962C8B-B14F-4D97-AF65-F5344CB8AC3E}">
        <p14:creationId xmlns:p14="http://schemas.microsoft.com/office/powerpoint/2010/main" val="643058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1477</TotalTime>
  <Words>224</Words>
  <Application>Microsoft Macintosh PowerPoint</Application>
  <PresentationFormat>On-screen Show (4:3)</PresentationFormat>
  <Paragraphs>53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RICH Control Manual</vt:lpstr>
      <vt:lpstr>RICH Recovery</vt:lpstr>
      <vt:lpstr>PowerPoint Presentation</vt:lpstr>
      <vt:lpstr>RICH Overview</vt:lpstr>
      <vt:lpstr>Soft Interlock</vt:lpstr>
      <vt:lpstr>Temperature Map</vt:lpstr>
      <vt:lpstr>RICH scalers</vt:lpstr>
      <vt:lpstr>Hard Interlock</vt:lpstr>
      <vt:lpstr>Electronic Panel Interlock</vt:lpstr>
      <vt:lpstr>Nitrogen Interlock</vt:lpstr>
    </vt:vector>
  </TitlesOfParts>
  <Company>Jefferson Lab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RICH Control Manual</dc:title>
  <dc:creator>Valery Kubarovsky</dc:creator>
  <cp:lastModifiedBy>Valery Kubarovsky</cp:lastModifiedBy>
  <cp:revision>11</cp:revision>
  <cp:lastPrinted>2021-09-21T16:44:35Z</cp:lastPrinted>
  <dcterms:created xsi:type="dcterms:W3CDTF">2018-01-11T21:57:32Z</dcterms:created>
  <dcterms:modified xsi:type="dcterms:W3CDTF">2021-09-21T16:44:42Z</dcterms:modified>
</cp:coreProperties>
</file>

<file path=docProps/thumbnail.jpeg>
</file>